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523" r:id="rId4"/>
    <p:sldId id="524" r:id="rId5"/>
    <p:sldId id="525" r:id="rId6"/>
    <p:sldId id="526" r:id="rId7"/>
    <p:sldId id="528" r:id="rId8"/>
    <p:sldId id="536" r:id="rId9"/>
    <p:sldId id="530" r:id="rId10"/>
    <p:sldId id="531" r:id="rId11"/>
    <p:sldId id="532" r:id="rId12"/>
    <p:sldId id="533" r:id="rId13"/>
    <p:sldId id="534" r:id="rId14"/>
    <p:sldId id="537" r:id="rId15"/>
    <p:sldId id="538" r:id="rId16"/>
    <p:sldId id="539" r:id="rId17"/>
    <p:sldId id="540" r:id="rId18"/>
    <p:sldId id="535" r:id="rId19"/>
    <p:sldId id="54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3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320607-B9D1-4215-958E-EB4F0035C057}"/>
              </a:ext>
            </a:extLst>
          </p:cNvPr>
          <p:cNvSpPr/>
          <p:nvPr userDrawn="1"/>
        </p:nvSpPr>
        <p:spPr>
          <a:xfrm>
            <a:off x="439271" y="0"/>
            <a:ext cx="11304494" cy="1250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022256" y="1041402"/>
            <a:ext cx="822051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보안시스템</a:t>
            </a:r>
            <a:r>
              <a:rPr lang="ko-KR" altLang="en-US" sz="4800" b="1" kern="0" dirty="0">
                <a:ln w="3175">
                  <a:noFill/>
                </a:ln>
                <a:solidFill>
                  <a:srgbClr val="43CB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운영과 활용 실습</a:t>
            </a:r>
          </a:p>
          <a:p>
            <a:pPr algn="ctr" latinLnBrk="0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ISMS </a:t>
            </a:r>
            <a:r>
              <a:rPr lang="ko-KR" altLang="en-US" sz="1400" kern="0" dirty="0">
                <a:solidFill>
                  <a:prstClr val="white"/>
                </a:solidFill>
              </a:rPr>
              <a:t>인증을 위한 인프라 구축</a:t>
            </a:r>
            <a:endParaRPr lang="en-US" altLang="ko-KR" sz="1400" kern="0" dirty="0">
              <a:solidFill>
                <a:prstClr val="white"/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4414911" y="3102530"/>
            <a:ext cx="1473200" cy="1502664"/>
          </a:xfrm>
          <a:prstGeom prst="round2Same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4414911" y="4606805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정종윤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방화벽 구축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6376915" y="3123191"/>
            <a:ext cx="1473200" cy="1502664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6376915" y="4617941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최병준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웹서버 및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SSL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인증서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8338919" y="3124802"/>
            <a:ext cx="1473200" cy="1502664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8338919" y="4629077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황성은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VPN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2452907" y="3091394"/>
            <a:ext cx="1473200" cy="1502664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>
            <a:off x="2452907" y="4595669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반수환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망구성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정책 설계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0556" y="5637684"/>
            <a:ext cx="10454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</a:rPr>
              <a:t>산업보안 </a:t>
            </a:r>
            <a:r>
              <a:rPr lang="en-US" altLang="ko-KR" sz="900" dirty="0">
                <a:solidFill>
                  <a:prstClr val="white"/>
                </a:solidFill>
              </a:rPr>
              <a:t>15</a:t>
            </a:r>
            <a:r>
              <a:rPr lang="ko-KR" altLang="en-US" sz="900" dirty="0">
                <a:solidFill>
                  <a:prstClr val="white"/>
                </a:solidFill>
              </a:rPr>
              <a:t>학번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35183" y="5637684"/>
            <a:ext cx="10454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</a:rPr>
              <a:t>산업보안 </a:t>
            </a:r>
            <a:r>
              <a:rPr lang="en-US" altLang="ko-KR" sz="900" dirty="0">
                <a:solidFill>
                  <a:prstClr val="white"/>
                </a:solidFill>
              </a:rPr>
              <a:t>17</a:t>
            </a:r>
            <a:r>
              <a:rPr lang="ko-KR" altLang="en-US" sz="900" dirty="0">
                <a:solidFill>
                  <a:prstClr val="white"/>
                </a:solidFill>
              </a:rPr>
              <a:t>학번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99810" y="5637684"/>
            <a:ext cx="10454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</a:rPr>
              <a:t>산업보안 </a:t>
            </a:r>
            <a:r>
              <a:rPr lang="en-US" altLang="ko-KR" sz="900" dirty="0">
                <a:solidFill>
                  <a:prstClr val="white"/>
                </a:solidFill>
              </a:rPr>
              <a:t>17</a:t>
            </a:r>
            <a:r>
              <a:rPr lang="ko-KR" altLang="en-US" sz="900" dirty="0">
                <a:solidFill>
                  <a:prstClr val="white"/>
                </a:solidFill>
              </a:rPr>
              <a:t>학번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564437" y="5637684"/>
            <a:ext cx="10454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</a:rPr>
              <a:t>산업보안 </a:t>
            </a:r>
            <a:r>
              <a:rPr lang="en-US" altLang="ko-KR" sz="900" dirty="0">
                <a:solidFill>
                  <a:prstClr val="white"/>
                </a:solidFill>
              </a:rPr>
              <a:t>15</a:t>
            </a:r>
            <a:r>
              <a:rPr lang="ko-KR" altLang="en-US" sz="900" dirty="0">
                <a:solidFill>
                  <a:prstClr val="white"/>
                </a:solidFill>
              </a:rPr>
              <a:t>학번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VPN</a:t>
            </a:r>
            <a:r>
              <a:rPr lang="ko-KR" altLang="en-US" dirty="0"/>
              <a:t> 및 내부 서버 설정</a:t>
            </a:r>
            <a:r>
              <a:rPr lang="en-US" altLang="ko-KR" dirty="0"/>
              <a:t>(2/2) – </a:t>
            </a:r>
            <a:r>
              <a:rPr lang="ko-KR" altLang="en-US" dirty="0" err="1"/>
              <a:t>번외</a:t>
            </a:r>
            <a:r>
              <a:rPr lang="en-US" altLang="ko-KR" dirty="0"/>
              <a:t>(</a:t>
            </a:r>
            <a:r>
              <a:rPr lang="ko-KR" altLang="en-US" dirty="0"/>
              <a:t>오류메시지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스크린샷, 앉아있는, 빨간색이(가) 표시된 사진&#10;&#10;자동 생성된 설명">
            <a:extLst>
              <a:ext uri="{FF2B5EF4-FFF2-40B4-BE49-F238E27FC236}">
                <a16:creationId xmlns:a16="http://schemas.microsoft.com/office/drawing/2014/main" id="{9B574727-184B-4C16-8F79-B13388FB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45" y="1496981"/>
            <a:ext cx="9625910" cy="482381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36E237-1F64-4013-99B9-B941F270BA00}"/>
              </a:ext>
            </a:extLst>
          </p:cNvPr>
          <p:cNvCxnSpPr>
            <a:cxnSpLocks/>
          </p:cNvCxnSpPr>
          <p:nvPr/>
        </p:nvCxnSpPr>
        <p:spPr>
          <a:xfrm>
            <a:off x="4553292" y="1745673"/>
            <a:ext cx="34361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2BF56-7AE4-4209-BEA9-4957EA4F8A37}"/>
              </a:ext>
            </a:extLst>
          </p:cNvPr>
          <p:cNvCxnSpPr>
            <a:cxnSpLocks/>
          </p:cNvCxnSpPr>
          <p:nvPr/>
        </p:nvCxnSpPr>
        <p:spPr>
          <a:xfrm>
            <a:off x="2027146" y="2914073"/>
            <a:ext cx="15473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838493-BD8F-4D02-AF68-0A170B2105B4}"/>
              </a:ext>
            </a:extLst>
          </p:cNvPr>
          <p:cNvCxnSpPr>
            <a:cxnSpLocks/>
          </p:cNvCxnSpPr>
          <p:nvPr/>
        </p:nvCxnSpPr>
        <p:spPr>
          <a:xfrm>
            <a:off x="8497218" y="2724727"/>
            <a:ext cx="131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B61EAB-C125-4F36-990F-0D03C1A03B48}"/>
              </a:ext>
            </a:extLst>
          </p:cNvPr>
          <p:cNvCxnSpPr>
            <a:cxnSpLocks/>
          </p:cNvCxnSpPr>
          <p:nvPr/>
        </p:nvCxnSpPr>
        <p:spPr>
          <a:xfrm>
            <a:off x="4553291" y="4881419"/>
            <a:ext cx="26048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6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공유기 접근 제어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65D86-E48E-4F3D-8E73-B9AFAA2C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08" y="1538928"/>
            <a:ext cx="9033688" cy="46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실습">
            <a:hlinkClick r:id="" action="ppaction://media"/>
            <a:extLst>
              <a:ext uri="{FF2B5EF4-FFF2-40B4-BE49-F238E27FC236}">
                <a16:creationId xmlns:a16="http://schemas.microsoft.com/office/drawing/2014/main" id="{1A9E68AB-D6FB-4D8E-BAD0-B81BE26C9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937" y="1039743"/>
            <a:ext cx="9320461" cy="52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번외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(DDoS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차단 코드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6C7C1876-5D0B-4826-86DB-714227050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1" y="1255288"/>
            <a:ext cx="8406337" cy="4880823"/>
          </a:xfr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53605-C71E-4048-943B-EE01CAA6F735}"/>
              </a:ext>
            </a:extLst>
          </p:cNvPr>
          <p:cNvSpPr/>
          <p:nvPr/>
        </p:nvSpPr>
        <p:spPr>
          <a:xfrm>
            <a:off x="1527522" y="3656992"/>
            <a:ext cx="3601376" cy="582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239B12-9305-44FC-B6E6-F1B2127A72C7}"/>
              </a:ext>
            </a:extLst>
          </p:cNvPr>
          <p:cNvSpPr/>
          <p:nvPr/>
        </p:nvSpPr>
        <p:spPr>
          <a:xfrm>
            <a:off x="7119391" y="1863966"/>
            <a:ext cx="3223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ip</a:t>
            </a:r>
            <a:r>
              <a:rPr lang="en-US" altLang="ko-KR" dirty="0"/>
              <a:t> header</a:t>
            </a:r>
            <a:r>
              <a:rPr lang="ko-KR" altLang="en-US" dirty="0"/>
              <a:t>의 </a:t>
            </a:r>
            <a:r>
              <a:rPr lang="en-US" altLang="ko-KR" dirty="0"/>
              <a:t>protocol </a:t>
            </a:r>
            <a:r>
              <a:rPr lang="ko-KR" altLang="en-US" dirty="0"/>
              <a:t>부분을 </a:t>
            </a:r>
            <a:endParaRPr lang="en-US" altLang="ko-KR" dirty="0"/>
          </a:p>
          <a:p>
            <a:r>
              <a:rPr lang="ko-KR" altLang="en-US" dirty="0"/>
              <a:t>확인하여 패킷을 분류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48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번외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(DDoS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차단 코드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DC2544A5-2636-4272-B7FF-C8250A0D9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7" y="1567367"/>
            <a:ext cx="8187385" cy="4351338"/>
          </a:xfr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E5AE6-B904-4EB1-81A0-4C8FD3ED7AE9}"/>
              </a:ext>
            </a:extLst>
          </p:cNvPr>
          <p:cNvSpPr/>
          <p:nvPr/>
        </p:nvSpPr>
        <p:spPr>
          <a:xfrm>
            <a:off x="2442591" y="1930991"/>
            <a:ext cx="1390836" cy="301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F113FC-F21B-43B6-8015-6F1B525C877F}"/>
              </a:ext>
            </a:extLst>
          </p:cNvPr>
          <p:cNvSpPr/>
          <p:nvPr/>
        </p:nvSpPr>
        <p:spPr>
          <a:xfrm>
            <a:off x="1838910" y="4070510"/>
            <a:ext cx="2900039" cy="301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0ABC5-597F-4AB1-83D2-B5FD13B08135}"/>
              </a:ext>
            </a:extLst>
          </p:cNvPr>
          <p:cNvSpPr/>
          <p:nvPr/>
        </p:nvSpPr>
        <p:spPr>
          <a:xfrm>
            <a:off x="6478899" y="18668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패킷을 파싱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가 블랙리스트에 있는지 체크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683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번외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(DDoS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차단 코드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AF396A7C-DA8D-4D9A-A2D9-C03B03B57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0" y="1401809"/>
            <a:ext cx="6675194" cy="4351338"/>
          </a:xfr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FFD8EB-C271-4F07-9EF3-E0A298786F79}"/>
              </a:ext>
            </a:extLst>
          </p:cNvPr>
          <p:cNvSpPr/>
          <p:nvPr/>
        </p:nvSpPr>
        <p:spPr>
          <a:xfrm>
            <a:off x="2510302" y="1502640"/>
            <a:ext cx="946952" cy="301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BF7697-6FCE-4662-948A-485BDC512E88}"/>
              </a:ext>
            </a:extLst>
          </p:cNvPr>
          <p:cNvSpPr/>
          <p:nvPr/>
        </p:nvSpPr>
        <p:spPr>
          <a:xfrm>
            <a:off x="2412647" y="3713180"/>
            <a:ext cx="840420" cy="301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4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번외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(DDoS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차단 코드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24" name="내용 개체 틀 6">
            <a:extLst>
              <a:ext uri="{FF2B5EF4-FFF2-40B4-BE49-F238E27FC236}">
                <a16:creationId xmlns:a16="http://schemas.microsoft.com/office/drawing/2014/main" id="{7417B256-02C9-43FE-A05C-FDD46243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8" y="1567367"/>
            <a:ext cx="6675194" cy="435133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E7C64C-5346-4DE7-854F-C1613A25557B}"/>
              </a:ext>
            </a:extLst>
          </p:cNvPr>
          <p:cNvSpPr/>
          <p:nvPr/>
        </p:nvSpPr>
        <p:spPr>
          <a:xfrm>
            <a:off x="2170501" y="1567368"/>
            <a:ext cx="1737065" cy="233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54E4AE-342B-472F-B23D-801693BCADB9}"/>
              </a:ext>
            </a:extLst>
          </p:cNvPr>
          <p:cNvSpPr/>
          <p:nvPr/>
        </p:nvSpPr>
        <p:spPr>
          <a:xfrm>
            <a:off x="2268156" y="3434855"/>
            <a:ext cx="1515124" cy="319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7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번외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(DDoS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차단 코드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7B2592A9-6A8A-43AD-8DA8-45EF19C60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57DBAB-2B87-436F-867A-5ED5814424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6CBFA-A4A6-4382-99EE-7CCDCBE28DBD}"/>
              </a:ext>
            </a:extLst>
          </p:cNvPr>
          <p:cNvSpPr/>
          <p:nvPr/>
        </p:nvSpPr>
        <p:spPr>
          <a:xfrm>
            <a:off x="838200" y="3568823"/>
            <a:ext cx="1647548" cy="248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9DB8F24-1159-4A9F-9FDE-6F2A3645F7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23751" y="1825620"/>
            <a:ext cx="5530049" cy="43513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C65371-7DB3-4538-AE2E-50CD9DF1C67F}"/>
              </a:ext>
            </a:extLst>
          </p:cNvPr>
          <p:cNvSpPr txBox="1"/>
          <p:nvPr/>
        </p:nvSpPr>
        <p:spPr>
          <a:xfrm flipH="1">
            <a:off x="923173" y="109201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블랙리스트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49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C9773F-211D-4230-BF42-5A5C85CB5DEB}"/>
              </a:ext>
            </a:extLst>
          </p:cNvPr>
          <p:cNvSpPr/>
          <p:nvPr/>
        </p:nvSpPr>
        <p:spPr>
          <a:xfrm>
            <a:off x="0" y="-64654"/>
            <a:ext cx="12192000" cy="685800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E38266-09A8-471B-8872-97972495FA6F}"/>
              </a:ext>
            </a:extLst>
          </p:cNvPr>
          <p:cNvSpPr/>
          <p:nvPr/>
        </p:nvSpPr>
        <p:spPr>
          <a:xfrm>
            <a:off x="517236" y="406400"/>
            <a:ext cx="11083637" cy="5902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80713" y="2731651"/>
            <a:ext cx="73036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800" b="1" i="1" kern="0" dirty="0">
                <a:ln w="3175">
                  <a:noFill/>
                </a:ln>
                <a:solidFill>
                  <a:srgbClr val="43CB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Question or Comments?</a:t>
            </a:r>
            <a:endParaRPr lang="en-US" altLang="ko-KR" sz="1400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4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C9773F-211D-4230-BF42-5A5C85CB5DEB}"/>
              </a:ext>
            </a:extLst>
          </p:cNvPr>
          <p:cNvSpPr/>
          <p:nvPr/>
        </p:nvSpPr>
        <p:spPr>
          <a:xfrm>
            <a:off x="0" y="-64654"/>
            <a:ext cx="12192000" cy="685800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9749" y="149140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b="1" i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팀원 역할 및 소감</a:t>
            </a:r>
            <a:endParaRPr lang="en-US" altLang="ko-KR" sz="800" i="1" kern="0" dirty="0">
              <a:solidFill>
                <a:schemeClr val="bg1"/>
              </a:solidFill>
            </a:endParaRPr>
          </a:p>
        </p:txBody>
      </p:sp>
      <p:sp>
        <p:nvSpPr>
          <p:cNvPr id="5" name="양쪽 모서리가 둥근 사각형 47">
            <a:extLst>
              <a:ext uri="{FF2B5EF4-FFF2-40B4-BE49-F238E27FC236}">
                <a16:creationId xmlns:a16="http://schemas.microsoft.com/office/drawing/2014/main" id="{1B4AD4A2-916C-438F-B7D0-289A53CD9562}"/>
              </a:ext>
            </a:extLst>
          </p:cNvPr>
          <p:cNvSpPr/>
          <p:nvPr/>
        </p:nvSpPr>
        <p:spPr>
          <a:xfrm>
            <a:off x="6096000" y="997510"/>
            <a:ext cx="1473200" cy="1502664"/>
          </a:xfrm>
          <a:prstGeom prst="round2Same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48">
            <a:extLst>
              <a:ext uri="{FF2B5EF4-FFF2-40B4-BE49-F238E27FC236}">
                <a16:creationId xmlns:a16="http://schemas.microsoft.com/office/drawing/2014/main" id="{1263935F-6AE5-4DFE-9831-054993F5F227}"/>
              </a:ext>
            </a:extLst>
          </p:cNvPr>
          <p:cNvSpPr/>
          <p:nvPr/>
        </p:nvSpPr>
        <p:spPr>
          <a:xfrm>
            <a:off x="6096000" y="2501785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정종윤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방화벽 구축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양쪽 모서리가 둥근 사각형 49">
            <a:extLst>
              <a:ext uri="{FF2B5EF4-FFF2-40B4-BE49-F238E27FC236}">
                <a16:creationId xmlns:a16="http://schemas.microsoft.com/office/drawing/2014/main" id="{BC33A717-A0B1-4186-83AE-EED9306D8F1F}"/>
              </a:ext>
            </a:extLst>
          </p:cNvPr>
          <p:cNvSpPr/>
          <p:nvPr/>
        </p:nvSpPr>
        <p:spPr>
          <a:xfrm>
            <a:off x="803401" y="3760698"/>
            <a:ext cx="1473200" cy="1502664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50">
            <a:extLst>
              <a:ext uri="{FF2B5EF4-FFF2-40B4-BE49-F238E27FC236}">
                <a16:creationId xmlns:a16="http://schemas.microsoft.com/office/drawing/2014/main" id="{3BA92211-AE50-4722-A130-B5282AAFFDEC}"/>
              </a:ext>
            </a:extLst>
          </p:cNvPr>
          <p:cNvSpPr/>
          <p:nvPr/>
        </p:nvSpPr>
        <p:spPr>
          <a:xfrm>
            <a:off x="803401" y="5255448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최병준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웹서버 및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SSL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인증서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양쪽 모서리가 둥근 사각형 51">
            <a:extLst>
              <a:ext uri="{FF2B5EF4-FFF2-40B4-BE49-F238E27FC236}">
                <a16:creationId xmlns:a16="http://schemas.microsoft.com/office/drawing/2014/main" id="{271415E0-93C3-4C5D-919D-138FC0EB0F43}"/>
              </a:ext>
            </a:extLst>
          </p:cNvPr>
          <p:cNvSpPr/>
          <p:nvPr/>
        </p:nvSpPr>
        <p:spPr>
          <a:xfrm>
            <a:off x="6100274" y="3762309"/>
            <a:ext cx="1473200" cy="1502664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양쪽 모서리가 둥근 사각형 52">
            <a:extLst>
              <a:ext uri="{FF2B5EF4-FFF2-40B4-BE49-F238E27FC236}">
                <a16:creationId xmlns:a16="http://schemas.microsoft.com/office/drawing/2014/main" id="{5CFE72F3-514A-49F8-B5BD-18DF750CD68E}"/>
              </a:ext>
            </a:extLst>
          </p:cNvPr>
          <p:cNvSpPr/>
          <p:nvPr/>
        </p:nvSpPr>
        <p:spPr>
          <a:xfrm>
            <a:off x="6100274" y="5266584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황성은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VPN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양쪽 모서리가 둥근 사각형 1">
            <a:extLst>
              <a:ext uri="{FF2B5EF4-FFF2-40B4-BE49-F238E27FC236}">
                <a16:creationId xmlns:a16="http://schemas.microsoft.com/office/drawing/2014/main" id="{03C745B3-D453-4877-AF33-B89D619AAE1F}"/>
              </a:ext>
            </a:extLst>
          </p:cNvPr>
          <p:cNvSpPr/>
          <p:nvPr/>
        </p:nvSpPr>
        <p:spPr>
          <a:xfrm>
            <a:off x="803401" y="997510"/>
            <a:ext cx="1473200" cy="1502664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29">
            <a:extLst>
              <a:ext uri="{FF2B5EF4-FFF2-40B4-BE49-F238E27FC236}">
                <a16:creationId xmlns:a16="http://schemas.microsoft.com/office/drawing/2014/main" id="{15DE2E7C-6D6F-4AFD-80CE-23369750A96B}"/>
              </a:ext>
            </a:extLst>
          </p:cNvPr>
          <p:cNvSpPr/>
          <p:nvPr/>
        </p:nvSpPr>
        <p:spPr>
          <a:xfrm>
            <a:off x="803401" y="2501785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반수환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망구성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정책 설계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CA55E9A-084C-4010-83E7-59524AA11C53}"/>
              </a:ext>
            </a:extLst>
          </p:cNvPr>
          <p:cNvSpPr/>
          <p:nvPr/>
        </p:nvSpPr>
        <p:spPr>
          <a:xfrm>
            <a:off x="2738284" y="997510"/>
            <a:ext cx="2877670" cy="2106706"/>
          </a:xfrm>
          <a:prstGeom prst="wedgeRoundRectCallout">
            <a:avLst>
              <a:gd name="adj1" fmla="val -37344"/>
              <a:gd name="adj2" fmla="val 62926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5D53E-FB4C-4B8F-8355-FBA0F648131C}"/>
              </a:ext>
            </a:extLst>
          </p:cNvPr>
          <p:cNvSpPr txBox="1"/>
          <p:nvPr/>
        </p:nvSpPr>
        <p:spPr>
          <a:xfrm>
            <a:off x="2859741" y="1095811"/>
            <a:ext cx="2465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lt"/>
              </a:rPr>
              <a:t>반수환 </a:t>
            </a:r>
            <a:r>
              <a:rPr lang="en-US" altLang="ko-KR" sz="1200" b="1" dirty="0">
                <a:latin typeface="+mj-lt"/>
              </a:rPr>
              <a:t>/ </a:t>
            </a:r>
            <a:r>
              <a:rPr lang="ko-KR" altLang="en-US" sz="1200" b="1" dirty="0">
                <a:latin typeface="+mj-lt"/>
              </a:rPr>
              <a:t>산업보안 </a:t>
            </a:r>
            <a:r>
              <a:rPr lang="en-US" altLang="ko-KR" sz="1200" b="1" dirty="0">
                <a:latin typeface="+mj-lt"/>
              </a:rPr>
              <a:t>15</a:t>
            </a:r>
            <a:endParaRPr lang="ko-KR" altLang="en-US" sz="1200" b="1" dirty="0">
              <a:latin typeface="+mj-lt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8C437F-8C7C-4E8A-9FB9-3765261C3876}"/>
              </a:ext>
            </a:extLst>
          </p:cNvPr>
          <p:cNvCxnSpPr/>
          <p:nvPr/>
        </p:nvCxnSpPr>
        <p:spPr>
          <a:xfrm>
            <a:off x="2922494" y="1372810"/>
            <a:ext cx="1515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0ECE7-9DFA-4EB8-9A02-4150022F95A7}"/>
              </a:ext>
            </a:extLst>
          </p:cNvPr>
          <p:cNvSpPr txBox="1"/>
          <p:nvPr/>
        </p:nvSpPr>
        <p:spPr>
          <a:xfrm>
            <a:off x="2859741" y="1417321"/>
            <a:ext cx="261769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망 전반적인 구성과 </a:t>
            </a:r>
            <a:r>
              <a:rPr lang="en-US" altLang="ko-KR" sz="1100" dirty="0"/>
              <a:t>ISMS </a:t>
            </a:r>
            <a:r>
              <a:rPr lang="ko-KR" altLang="en-US" sz="1100" dirty="0"/>
              <a:t>통제 항목에 따른 정책 설정 역할을 맡았습니다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팀원들의 역할을 분배하고 전반적인 관리를 맡았는데 팀원들이 모두 네트워크에 대한 이해가 향상되어 정말 유의미한 과제인 것 같습니다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688FB59-2841-405B-A16A-B15742EABD80}"/>
              </a:ext>
            </a:extLst>
          </p:cNvPr>
          <p:cNvSpPr/>
          <p:nvPr/>
        </p:nvSpPr>
        <p:spPr>
          <a:xfrm>
            <a:off x="8083057" y="997510"/>
            <a:ext cx="2877670" cy="2106706"/>
          </a:xfrm>
          <a:prstGeom prst="wedgeRoundRectCallout">
            <a:avLst>
              <a:gd name="adj1" fmla="val -37344"/>
              <a:gd name="adj2" fmla="val 62926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0D06ED-42A5-4D25-96B3-06EE4FCE8494}"/>
              </a:ext>
            </a:extLst>
          </p:cNvPr>
          <p:cNvSpPr txBox="1"/>
          <p:nvPr/>
        </p:nvSpPr>
        <p:spPr>
          <a:xfrm>
            <a:off x="8204514" y="1095811"/>
            <a:ext cx="2465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lt"/>
              </a:rPr>
              <a:t>정종윤 </a:t>
            </a:r>
            <a:r>
              <a:rPr lang="en-US" altLang="ko-KR" sz="1200" b="1" dirty="0">
                <a:latin typeface="+mj-lt"/>
              </a:rPr>
              <a:t>/ </a:t>
            </a:r>
            <a:r>
              <a:rPr lang="ko-KR" altLang="en-US" sz="1200" b="1" dirty="0">
                <a:latin typeface="+mj-lt"/>
              </a:rPr>
              <a:t>산업보안 </a:t>
            </a:r>
            <a:r>
              <a:rPr lang="en-US" altLang="ko-KR" sz="1200" b="1" dirty="0">
                <a:latin typeface="+mj-lt"/>
              </a:rPr>
              <a:t>17</a:t>
            </a:r>
            <a:endParaRPr lang="ko-KR" altLang="en-US" sz="1200" b="1" dirty="0">
              <a:latin typeface="+mj-lt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A428E8-2B76-4D65-B8FE-6488C3E3BDE2}"/>
              </a:ext>
            </a:extLst>
          </p:cNvPr>
          <p:cNvCxnSpPr/>
          <p:nvPr/>
        </p:nvCxnSpPr>
        <p:spPr>
          <a:xfrm>
            <a:off x="8267267" y="1372810"/>
            <a:ext cx="1515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A1F91F-E727-4220-9FAD-E9755C90861B}"/>
              </a:ext>
            </a:extLst>
          </p:cNvPr>
          <p:cNvSpPr txBox="1"/>
          <p:nvPr/>
        </p:nvSpPr>
        <p:spPr>
          <a:xfrm>
            <a:off x="8204514" y="1417321"/>
            <a:ext cx="261769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방화벽 구축 역할을 맡았습니다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방화벽이라는 걸 이론만으로 알고있다가 실제로 서버에 설치해보고 정책을 설정했고</a:t>
            </a:r>
            <a:r>
              <a:rPr lang="en-US" altLang="ko-KR" sz="1100" dirty="0"/>
              <a:t>, </a:t>
            </a:r>
            <a:r>
              <a:rPr lang="ko-KR" altLang="en-US" sz="1100" dirty="0"/>
              <a:t>가상머신의 </a:t>
            </a:r>
            <a:r>
              <a:rPr lang="ko-KR" altLang="en-US" sz="1100" dirty="0" err="1"/>
              <a:t>브릿지모드</a:t>
            </a:r>
            <a:r>
              <a:rPr lang="en-US" altLang="ko-KR" sz="1100" dirty="0"/>
              <a:t>, NAT</a:t>
            </a:r>
            <a:r>
              <a:rPr lang="ko-KR" altLang="en-US" sz="1100" dirty="0"/>
              <a:t>모드</a:t>
            </a:r>
            <a:r>
              <a:rPr lang="en-US" altLang="ko-KR" sz="1100" dirty="0"/>
              <a:t>, host-only</a:t>
            </a:r>
            <a:r>
              <a:rPr lang="ko-KR" altLang="en-US" sz="1100" dirty="0"/>
              <a:t>모드 등에  대해 고민해보며 네트워크에 대한 이해가 높아졌습니다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C72727AC-B5D9-4A43-9E95-F968CCDDEF64}"/>
              </a:ext>
            </a:extLst>
          </p:cNvPr>
          <p:cNvSpPr/>
          <p:nvPr/>
        </p:nvSpPr>
        <p:spPr>
          <a:xfrm>
            <a:off x="8083057" y="3779699"/>
            <a:ext cx="2877670" cy="2106706"/>
          </a:xfrm>
          <a:prstGeom prst="wedgeRoundRectCallout">
            <a:avLst>
              <a:gd name="adj1" fmla="val -37344"/>
              <a:gd name="adj2" fmla="val 62926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A8E4C0-F2F3-42F4-8492-B04A3FA926F6}"/>
              </a:ext>
            </a:extLst>
          </p:cNvPr>
          <p:cNvSpPr txBox="1"/>
          <p:nvPr/>
        </p:nvSpPr>
        <p:spPr>
          <a:xfrm>
            <a:off x="8204514" y="3878000"/>
            <a:ext cx="2465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lt"/>
              </a:rPr>
              <a:t>황성은 </a:t>
            </a:r>
            <a:r>
              <a:rPr lang="en-US" altLang="ko-KR" sz="1200" b="1" dirty="0">
                <a:latin typeface="+mj-lt"/>
              </a:rPr>
              <a:t>/ </a:t>
            </a:r>
            <a:r>
              <a:rPr lang="ko-KR" altLang="en-US" sz="1200" b="1" dirty="0">
                <a:latin typeface="+mj-lt"/>
              </a:rPr>
              <a:t>산업보안 </a:t>
            </a:r>
            <a:r>
              <a:rPr lang="en-US" altLang="ko-KR" sz="1200" b="1" dirty="0">
                <a:latin typeface="+mj-lt"/>
              </a:rPr>
              <a:t>15</a:t>
            </a:r>
            <a:endParaRPr lang="ko-KR" altLang="en-US" sz="1200" b="1" dirty="0">
              <a:latin typeface="+mj-lt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3DA009-6E65-4E10-BF28-573C94332AA9}"/>
              </a:ext>
            </a:extLst>
          </p:cNvPr>
          <p:cNvCxnSpPr/>
          <p:nvPr/>
        </p:nvCxnSpPr>
        <p:spPr>
          <a:xfrm>
            <a:off x="8267267" y="4154999"/>
            <a:ext cx="1515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844B959-0F2B-4FCB-8362-AF9ADFBC219E}"/>
              </a:ext>
            </a:extLst>
          </p:cNvPr>
          <p:cNvSpPr txBox="1"/>
          <p:nvPr/>
        </p:nvSpPr>
        <p:spPr>
          <a:xfrm>
            <a:off x="8204514" y="4199510"/>
            <a:ext cx="261769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/>
              <a:t>vpn</a:t>
            </a:r>
            <a:r>
              <a:rPr lang="en-US" altLang="ko-KR" sz="1100" dirty="0"/>
              <a:t> </a:t>
            </a:r>
            <a:r>
              <a:rPr lang="ko-KR" altLang="en-US" sz="1100" dirty="0"/>
              <a:t>서버를 구축하고 클라이언트에서 접속하는 역할을 맡았습니다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원래는 </a:t>
            </a:r>
            <a:r>
              <a:rPr lang="en-US" altLang="ko-KR" sz="1100" dirty="0" err="1"/>
              <a:t>vpn</a:t>
            </a:r>
            <a:r>
              <a:rPr lang="en-US" altLang="ko-KR" sz="1100" dirty="0"/>
              <a:t> </a:t>
            </a:r>
            <a:r>
              <a:rPr lang="ko-KR" altLang="en-US" sz="1100" dirty="0"/>
              <a:t>서버를 공유기에 내장된 기능을 이용하려고 했는데 공유기가 성능이 </a:t>
            </a:r>
            <a:r>
              <a:rPr lang="ko-KR" altLang="en-US" sz="1100" dirty="0" err="1"/>
              <a:t>안좋아서</a:t>
            </a:r>
            <a:r>
              <a:rPr lang="ko-KR" altLang="en-US" sz="1100" dirty="0"/>
              <a:t> 지원하지 않아 아쉬웠고</a:t>
            </a:r>
            <a:r>
              <a:rPr lang="en-US" altLang="ko-KR" sz="1100" dirty="0"/>
              <a:t>,  </a:t>
            </a:r>
            <a:r>
              <a:rPr lang="en-US" altLang="ko-KR" sz="1100" dirty="0" err="1"/>
              <a:t>vpn</a:t>
            </a:r>
            <a:r>
              <a:rPr lang="en-US" altLang="ko-KR" sz="1100" dirty="0"/>
              <a:t> </a:t>
            </a:r>
            <a:r>
              <a:rPr lang="ko-KR" altLang="en-US" sz="1100" dirty="0"/>
              <a:t>방식에 대해 알 수 있어 좋았습니다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id="{6A2BA797-1DA4-4181-965A-0B2AFAAE060B}"/>
              </a:ext>
            </a:extLst>
          </p:cNvPr>
          <p:cNvSpPr/>
          <p:nvPr/>
        </p:nvSpPr>
        <p:spPr>
          <a:xfrm>
            <a:off x="2713021" y="3779699"/>
            <a:ext cx="2877670" cy="2106706"/>
          </a:xfrm>
          <a:prstGeom prst="wedgeRoundRectCallout">
            <a:avLst>
              <a:gd name="adj1" fmla="val -37344"/>
              <a:gd name="adj2" fmla="val 62926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4664A0-08F3-4F2A-BC2A-4B0B733CD97A}"/>
              </a:ext>
            </a:extLst>
          </p:cNvPr>
          <p:cNvSpPr txBox="1"/>
          <p:nvPr/>
        </p:nvSpPr>
        <p:spPr>
          <a:xfrm>
            <a:off x="2834478" y="3878000"/>
            <a:ext cx="2465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lt"/>
              </a:rPr>
              <a:t>최병준 </a:t>
            </a:r>
            <a:r>
              <a:rPr lang="en-US" altLang="ko-KR" sz="1200" b="1" dirty="0">
                <a:latin typeface="+mj-lt"/>
              </a:rPr>
              <a:t>/ </a:t>
            </a:r>
            <a:r>
              <a:rPr lang="ko-KR" altLang="en-US" sz="1200" b="1" dirty="0">
                <a:latin typeface="+mj-lt"/>
              </a:rPr>
              <a:t>산업보안 </a:t>
            </a:r>
            <a:r>
              <a:rPr lang="en-US" altLang="ko-KR" sz="1200" b="1" dirty="0">
                <a:latin typeface="+mj-lt"/>
              </a:rPr>
              <a:t>17</a:t>
            </a:r>
            <a:endParaRPr lang="ko-KR" altLang="en-US" sz="1200" b="1" dirty="0">
              <a:latin typeface="+mj-lt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20DDDE9-1092-4441-88E9-A81E3B1E6C6B}"/>
              </a:ext>
            </a:extLst>
          </p:cNvPr>
          <p:cNvCxnSpPr/>
          <p:nvPr/>
        </p:nvCxnSpPr>
        <p:spPr>
          <a:xfrm>
            <a:off x="2897231" y="4154999"/>
            <a:ext cx="1515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30089C-594B-4694-A578-65FCF4FD1E18}"/>
              </a:ext>
            </a:extLst>
          </p:cNvPr>
          <p:cNvSpPr txBox="1"/>
          <p:nvPr/>
        </p:nvSpPr>
        <p:spPr>
          <a:xfrm>
            <a:off x="2834478" y="4199510"/>
            <a:ext cx="261769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서버의 인증서를 생성하는 역할</a:t>
            </a:r>
            <a:r>
              <a:rPr lang="en-US" altLang="ko-KR" sz="1100" dirty="0"/>
              <a:t>, DDoS </a:t>
            </a:r>
            <a:r>
              <a:rPr lang="ko-KR" altLang="en-US" sz="1100" dirty="0"/>
              <a:t>방어 코드를 구현하는 역할을 맡았습니다</a:t>
            </a:r>
            <a:r>
              <a:rPr lang="en-US" altLang="ko-KR" sz="1100" dirty="0"/>
              <a:t>. SSL</a:t>
            </a:r>
            <a:r>
              <a:rPr lang="ko-KR" altLang="en-US" sz="1100" dirty="0"/>
              <a:t>을 구현할 때 오류가 많이 발생했지만 결국 해결해 뿌듯했습니다</a:t>
            </a:r>
            <a:r>
              <a:rPr lang="en-US" altLang="ko-KR" sz="1100" dirty="0"/>
              <a:t>. DDoS </a:t>
            </a:r>
            <a:r>
              <a:rPr lang="ko-KR" altLang="en-US" sz="1100" dirty="0"/>
              <a:t>코드가 </a:t>
            </a:r>
            <a:r>
              <a:rPr lang="en-US" altLang="ko-KR" sz="1100" dirty="0"/>
              <a:t>TCP</a:t>
            </a:r>
            <a:r>
              <a:rPr lang="ko-KR" altLang="en-US" sz="1100" dirty="0"/>
              <a:t>만 구현이 되어 있는데 기타 프로토콜도 구현하고 싶습니다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6302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336" y="0"/>
            <a:ext cx="621035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보안시스템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43CB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운영과 활용 실습</a:t>
            </a:r>
          </a:p>
          <a:p>
            <a:pPr algn="ctr" latinLnBrk="0">
              <a:defRPr/>
            </a:pPr>
            <a:r>
              <a:rPr lang="en-US" altLang="ko-KR" sz="1050" kern="0" dirty="0">
                <a:solidFill>
                  <a:prstClr val="white"/>
                </a:solidFill>
              </a:rPr>
              <a:t>ISMS </a:t>
            </a:r>
            <a:r>
              <a:rPr lang="ko-KR" altLang="en-US" sz="1050" kern="0" dirty="0">
                <a:solidFill>
                  <a:prstClr val="white"/>
                </a:solidFill>
              </a:rPr>
              <a:t>인증을 위한 인프라 구축</a:t>
            </a:r>
            <a:endParaRPr lang="en-US" altLang="ko-KR" sz="1050" kern="0" dirty="0">
              <a:solidFill>
                <a:prstClr val="white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1654629" y="2788556"/>
            <a:ext cx="2984500" cy="2819400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60229" y="2228214"/>
            <a:ext cx="1440000" cy="144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166962" y="3899483"/>
            <a:ext cx="222653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3CBD7"/>
                </a:solidFill>
              </a:rPr>
              <a:t>시나리오 소개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인프라를 구축하려는 배경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법적 요구사항 소개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4639129" y="2788556"/>
            <a:ext cx="2984500" cy="2819400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44729" y="2228214"/>
            <a:ext cx="1440000" cy="144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151462" y="3899483"/>
            <a:ext cx="222653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3CBD7"/>
                </a:solidFill>
              </a:rPr>
              <a:t>구축 과정 소개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망을 구성하는 과정 및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발생한 오류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등에 관한 소개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7623629" y="2788556"/>
            <a:ext cx="2984500" cy="2819400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529229" y="2228214"/>
            <a:ext cx="1440000" cy="144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135962" y="3899483"/>
            <a:ext cx="222653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3CBD7"/>
                </a:solidFill>
              </a:rPr>
              <a:t>시연영상</a:t>
            </a:r>
            <a:endParaRPr lang="en-US" altLang="ko-KR" sz="1600" b="1" dirty="0">
              <a:solidFill>
                <a:srgbClr val="43CBD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시나리오에 맞는 실습영상</a:t>
            </a:r>
          </a:p>
        </p:txBody>
      </p:sp>
      <p:pic>
        <p:nvPicPr>
          <p:cNvPr id="3" name="그래픽 2" descr="클래퍼 보드">
            <a:extLst>
              <a:ext uri="{FF2B5EF4-FFF2-40B4-BE49-F238E27FC236}">
                <a16:creationId xmlns:a16="http://schemas.microsoft.com/office/drawing/2014/main" id="{C2C29228-8304-4CE8-B204-16B95239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0490" y="2448115"/>
            <a:ext cx="914400" cy="914400"/>
          </a:xfrm>
          <a:prstGeom prst="rect">
            <a:avLst/>
          </a:prstGeom>
        </p:spPr>
      </p:pic>
      <p:pic>
        <p:nvPicPr>
          <p:cNvPr id="9" name="그래픽 8" descr="서버">
            <a:extLst>
              <a:ext uri="{FF2B5EF4-FFF2-40B4-BE49-F238E27FC236}">
                <a16:creationId xmlns:a16="http://schemas.microsoft.com/office/drawing/2014/main" id="{89DDC1BF-FCAB-4D45-ADF7-D296EB9E7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229" y="2505635"/>
            <a:ext cx="914400" cy="914400"/>
          </a:xfrm>
          <a:prstGeom prst="rect">
            <a:avLst/>
          </a:prstGeom>
        </p:spPr>
      </p:pic>
      <p:pic>
        <p:nvPicPr>
          <p:cNvPr id="11" name="그래픽 10" descr="펼쳐진 책">
            <a:extLst>
              <a:ext uri="{FF2B5EF4-FFF2-40B4-BE49-F238E27FC236}">
                <a16:creationId xmlns:a16="http://schemas.microsoft.com/office/drawing/2014/main" id="{EF5D550E-3E57-41D8-AC85-0D6C2114B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0205" y="24851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 소개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109201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ISMS </a:t>
            </a:r>
            <a:r>
              <a:rPr lang="ko-KR" altLang="en-US" dirty="0"/>
              <a:t>인증을 받으려는 기업이 보안시스템을 이용하여 법적 요구사항을 준수하도록 의뢰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1A9A4E4-C509-4AAE-A5CB-F264F11B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58037"/>
          <a:stretch/>
        </p:blipFill>
        <p:spPr>
          <a:xfrm>
            <a:off x="1787438" y="4361868"/>
            <a:ext cx="5718851" cy="186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C0956-9F99-4B76-9B14-1F543FBC1675}"/>
              </a:ext>
            </a:extLst>
          </p:cNvPr>
          <p:cNvSpPr txBox="1"/>
          <p:nvPr/>
        </p:nvSpPr>
        <p:spPr>
          <a:xfrm>
            <a:off x="8054109" y="5051672"/>
            <a:ext cx="297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개인정보의 기술적 관리적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보호조치 기준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조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823705C-7BB2-4E7F-AB2F-9C4FB90B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8" y="1599124"/>
            <a:ext cx="5646909" cy="2583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490B4E-9B12-45BA-B2FD-BFCB25017254}"/>
              </a:ext>
            </a:extLst>
          </p:cNvPr>
          <p:cNvSpPr txBox="1"/>
          <p:nvPr/>
        </p:nvSpPr>
        <p:spPr>
          <a:xfrm>
            <a:off x="8054109" y="2715982"/>
            <a:ext cx="297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개인정보의 기술적 관리적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보호조치 기준 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0403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 소개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109201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53683-8396-4678-AB87-844BD111492E}"/>
              </a:ext>
            </a:extLst>
          </p:cNvPr>
          <p:cNvSpPr txBox="1"/>
          <p:nvPr/>
        </p:nvSpPr>
        <p:spPr>
          <a:xfrm flipH="1">
            <a:off x="923172" y="1603040"/>
            <a:ext cx="7251009" cy="469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 </a:t>
            </a:r>
            <a:r>
              <a:rPr lang="ko-KR" altLang="en-US" sz="1400" dirty="0"/>
              <a:t>개인정보 및 인증정보를 송수신하는 웹서버에 대한 통신은 암호화 되어야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→ 웹 서버 </a:t>
            </a:r>
            <a:r>
              <a:rPr lang="en-US" altLang="ko-KR" sz="1400" b="1" dirty="0">
                <a:solidFill>
                  <a:srgbClr val="FF0000"/>
                </a:solidFill>
              </a:rPr>
              <a:t>SSL </a:t>
            </a:r>
            <a:r>
              <a:rPr lang="ko-KR" altLang="en-US" sz="1400" b="1" dirty="0">
                <a:solidFill>
                  <a:srgbClr val="FF0000"/>
                </a:solidFill>
              </a:rPr>
              <a:t>인증서 이용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2.  </a:t>
            </a:r>
            <a:r>
              <a:rPr lang="ko-KR" altLang="en-US" sz="1400" dirty="0"/>
              <a:t>외부에서 개인정보처리시스템에 접근할 때는 안전한 접속 수단을 이용해야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→ </a:t>
            </a:r>
            <a:r>
              <a:rPr lang="en-US" altLang="ko-KR" sz="1400" b="1" dirty="0">
                <a:solidFill>
                  <a:srgbClr val="FF0000"/>
                </a:solidFill>
              </a:rPr>
              <a:t>VPN </a:t>
            </a:r>
            <a:r>
              <a:rPr lang="ko-KR" altLang="en-US" sz="1400" b="1" dirty="0">
                <a:solidFill>
                  <a:srgbClr val="FF0000"/>
                </a:solidFill>
              </a:rPr>
              <a:t>이용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400" dirty="0"/>
              <a:t>개인정보 처리시스템에 대한 접속 권한을 </a:t>
            </a:r>
            <a:r>
              <a:rPr lang="en-US" altLang="ko-KR" sz="1400" dirty="0"/>
              <a:t>IP </a:t>
            </a:r>
            <a:r>
              <a:rPr lang="ko-KR" altLang="en-US" sz="1400" dirty="0"/>
              <a:t>주소 등으로 제한해야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→ 공유기 접근 권한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서버 </a:t>
            </a:r>
            <a:r>
              <a:rPr lang="en-US" altLang="ko-KR" sz="1400" b="1" dirty="0" err="1">
                <a:solidFill>
                  <a:srgbClr val="FF0000"/>
                </a:solidFill>
              </a:rPr>
              <a:t>iptable</a:t>
            </a:r>
            <a:r>
              <a:rPr lang="ko-KR" altLang="en-US" sz="1400" b="1" dirty="0">
                <a:solidFill>
                  <a:srgbClr val="FF0000"/>
                </a:solidFill>
              </a:rPr>
              <a:t>을 통한 화이트리스트 차단 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algn="ctr">
              <a:lnSpc>
                <a:spcPct val="250000"/>
              </a:lnSpc>
            </a:pPr>
            <a:r>
              <a:rPr lang="ko-KR" altLang="en-US" sz="900" dirty="0"/>
              <a:t>●</a:t>
            </a:r>
            <a:endParaRPr lang="en-US" altLang="ko-KR" sz="900" dirty="0"/>
          </a:p>
          <a:p>
            <a:pPr algn="ctr">
              <a:lnSpc>
                <a:spcPct val="250000"/>
              </a:lnSpc>
            </a:pPr>
            <a:r>
              <a:rPr lang="ko-KR" altLang="en-US" sz="900" dirty="0"/>
              <a:t>●</a:t>
            </a:r>
            <a:endParaRPr lang="en-US" altLang="ko-KR" sz="900" dirty="0"/>
          </a:p>
          <a:p>
            <a:pPr algn="ctr">
              <a:lnSpc>
                <a:spcPct val="250000"/>
              </a:lnSpc>
            </a:pPr>
            <a:r>
              <a:rPr lang="ko-KR" altLang="en-US" sz="900" dirty="0"/>
              <a:t>●</a:t>
            </a:r>
            <a:endParaRPr lang="en-US" altLang="ko-KR" sz="900" dirty="0"/>
          </a:p>
          <a:p>
            <a:pPr algn="ctr">
              <a:lnSpc>
                <a:spcPct val="250000"/>
              </a:lnSpc>
            </a:pPr>
            <a:r>
              <a:rPr lang="ko-KR" altLang="en-US" sz="900" dirty="0"/>
              <a:t>●</a:t>
            </a:r>
            <a:endParaRPr lang="en-US" altLang="ko-KR" sz="900" dirty="0"/>
          </a:p>
          <a:p>
            <a:pPr algn="ctr">
              <a:lnSpc>
                <a:spcPct val="250000"/>
              </a:lnSpc>
            </a:pPr>
            <a:r>
              <a:rPr lang="ko-KR" altLang="en-US" sz="900" dirty="0"/>
              <a:t>●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9999. </a:t>
            </a:r>
            <a:r>
              <a:rPr lang="ko-KR" altLang="en-US" sz="1400" dirty="0"/>
              <a:t>서비스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 그룹</a:t>
            </a:r>
            <a:r>
              <a:rPr lang="en-US" altLang="ko-KR" sz="1400" dirty="0"/>
              <a:t>, </a:t>
            </a:r>
            <a:r>
              <a:rPr lang="ko-KR" altLang="en-US" sz="1400" dirty="0"/>
              <a:t>정보자산의 중요도</a:t>
            </a:r>
            <a:r>
              <a:rPr lang="en-US" altLang="ko-KR" sz="1400" dirty="0"/>
              <a:t>, </a:t>
            </a:r>
            <a:r>
              <a:rPr lang="ko-KR" altLang="en-US" sz="1400" dirty="0"/>
              <a:t>법적 요구사항에 따라 네트워크 영역을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물리적 또는 논리적으로 분리하고 각 영역간 접근통제를 </a:t>
            </a:r>
            <a:r>
              <a:rPr lang="ko-KR" altLang="en-US" sz="1400" dirty="0" err="1"/>
              <a:t>적용해야한다</a:t>
            </a:r>
            <a:r>
              <a:rPr lang="en-US" altLang="ko-KR" sz="1400" dirty="0"/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8E1B8E-35FC-4BDE-9B78-82CB0C1C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64" y="2586800"/>
            <a:ext cx="3964064" cy="27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109201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망 구성</a:t>
            </a:r>
          </a:p>
        </p:txBody>
      </p:sp>
      <p:pic>
        <p:nvPicPr>
          <p:cNvPr id="13" name="그림 12" descr="전자기기, 화면, 모니터, 전화이(가) 표시된 사진&#10;&#10;자동 생성된 설명">
            <a:extLst>
              <a:ext uri="{FF2B5EF4-FFF2-40B4-BE49-F238E27FC236}">
                <a16:creationId xmlns:a16="http://schemas.microsoft.com/office/drawing/2014/main" id="{3369C68D-0055-4A71-AFAB-73B1503F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65" y="1457872"/>
            <a:ext cx="9541164" cy="46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전자기기, 화면, 모니터, 전화이(가) 표시된 사진&#10;&#10;자동 생성된 설명">
            <a:extLst>
              <a:ext uri="{FF2B5EF4-FFF2-40B4-BE49-F238E27FC236}">
                <a16:creationId xmlns:a16="http://schemas.microsoft.com/office/drawing/2014/main" id="{825FB598-0B24-4C61-96D4-720DA1128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2" t="-1442" r="-1317" b="-1757"/>
          <a:stretch/>
        </p:blipFill>
        <p:spPr>
          <a:xfrm>
            <a:off x="857920" y="1355654"/>
            <a:ext cx="4996253" cy="48127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88087-6AC4-4C6A-8879-114232CB771F}"/>
              </a:ext>
            </a:extLst>
          </p:cNvPr>
          <p:cNvSpPr/>
          <p:nvPr/>
        </p:nvSpPr>
        <p:spPr>
          <a:xfrm>
            <a:off x="2004292" y="2937167"/>
            <a:ext cx="1265382" cy="4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DDCB32-B6E7-43DA-BD27-ADA191F07E9D}"/>
              </a:ext>
            </a:extLst>
          </p:cNvPr>
          <p:cNvSpPr/>
          <p:nvPr/>
        </p:nvSpPr>
        <p:spPr>
          <a:xfrm>
            <a:off x="1850163" y="4230266"/>
            <a:ext cx="1373328" cy="4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1EED39A-5489-46EC-A441-C1E1945B6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r="30532" b="48194"/>
          <a:stretch/>
        </p:blipFill>
        <p:spPr>
          <a:xfrm>
            <a:off x="6122119" y="1069332"/>
            <a:ext cx="4189368" cy="2087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ED2DB0-AF16-4D27-ACA9-CEBA836649F1}"/>
              </a:ext>
            </a:extLst>
          </p:cNvPr>
          <p:cNvSpPr txBox="1"/>
          <p:nvPr/>
        </p:nvSpPr>
        <p:spPr>
          <a:xfrm flipH="1">
            <a:off x="6096000" y="3227768"/>
            <a:ext cx="5031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공유기 </a:t>
            </a:r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  <a:p>
            <a:r>
              <a:rPr lang="ko-KR" altLang="en-US" sz="1100" dirty="0"/>
              <a:t>공인 </a:t>
            </a:r>
            <a:r>
              <a:rPr lang="en-US" altLang="ko-KR" sz="1100" dirty="0"/>
              <a:t>IP : 58.76.176.50  / DDNS : goka.iptime.org / LAN : 192.168.0.1</a:t>
            </a:r>
            <a:endParaRPr lang="ko-KR" altLang="en-US" sz="1100" dirty="0"/>
          </a:p>
        </p:txBody>
      </p:sp>
      <p:pic>
        <p:nvPicPr>
          <p:cNvPr id="23" name="그림 2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9096F93A-A785-40F7-94DA-D145E7126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1527" r="33123" b="48188"/>
          <a:stretch/>
        </p:blipFill>
        <p:spPr>
          <a:xfrm>
            <a:off x="6122120" y="3729540"/>
            <a:ext cx="4189367" cy="211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E1FB7D-84B3-4686-AB32-8509EDDF431D}"/>
              </a:ext>
            </a:extLst>
          </p:cNvPr>
          <p:cNvSpPr txBox="1"/>
          <p:nvPr/>
        </p:nvSpPr>
        <p:spPr>
          <a:xfrm flipH="1">
            <a:off x="6096000" y="5934379"/>
            <a:ext cx="5031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공유기 </a:t>
            </a:r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1100" dirty="0"/>
              <a:t>WAN : 192.168.0.16 / LAN : 192.169.0.1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450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 포워딩 설정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D4DDDB2-25BB-4C1C-ABA5-642B05BC4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 b="19484"/>
          <a:stretch/>
        </p:blipFill>
        <p:spPr>
          <a:xfrm>
            <a:off x="1999891" y="1404429"/>
            <a:ext cx="8268417" cy="47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웹서버 </a:t>
            </a:r>
            <a:r>
              <a:rPr lang="en-US" altLang="ko-KR" dirty="0"/>
              <a:t>SSL</a:t>
            </a:r>
            <a:r>
              <a:rPr lang="ko-KR" altLang="en-US" dirty="0"/>
              <a:t>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3ADEA5-2A74-48F6-9664-3591D9D2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1"/>
          <a:stretch/>
        </p:blipFill>
        <p:spPr>
          <a:xfrm>
            <a:off x="952502" y="2020913"/>
            <a:ext cx="5118098" cy="2972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15BFDE-5440-4B5B-AE23-75057DDA0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9"/>
          <a:stretch/>
        </p:blipFill>
        <p:spPr>
          <a:xfrm>
            <a:off x="6134100" y="2020912"/>
            <a:ext cx="5308585" cy="2995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797AA3-1243-4695-9917-0A8EFD80C452}"/>
              </a:ext>
            </a:extLst>
          </p:cNvPr>
          <p:cNvSpPr txBox="1"/>
          <p:nvPr/>
        </p:nvSpPr>
        <p:spPr>
          <a:xfrm>
            <a:off x="2786705" y="5253713"/>
            <a:ext cx="27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RSA</a:t>
            </a:r>
            <a:r>
              <a:rPr lang="ko-KR" altLang="en-US" sz="1400" b="1" dirty="0">
                <a:solidFill>
                  <a:srgbClr val="FF0000"/>
                </a:solidFill>
              </a:rPr>
              <a:t> 키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25587-5F25-4EAB-8DFE-F34811CB2C7D}"/>
              </a:ext>
            </a:extLst>
          </p:cNvPr>
          <p:cNvSpPr txBox="1"/>
          <p:nvPr/>
        </p:nvSpPr>
        <p:spPr>
          <a:xfrm>
            <a:off x="7918491" y="5226519"/>
            <a:ext cx="27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웹 서버 서비스 실행</a:t>
            </a:r>
          </a:p>
        </p:txBody>
      </p:sp>
    </p:spTree>
    <p:extLst>
      <p:ext uri="{BB962C8B-B14F-4D97-AF65-F5344CB8AC3E}">
        <p14:creationId xmlns:p14="http://schemas.microsoft.com/office/powerpoint/2010/main" val="374483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0F3338-7417-4CEA-9404-6DE04538C788}"/>
              </a:ext>
            </a:extLst>
          </p:cNvPr>
          <p:cNvGrpSpPr/>
          <p:nvPr/>
        </p:nvGrpSpPr>
        <p:grpSpPr>
          <a:xfrm>
            <a:off x="571500" y="736600"/>
            <a:ext cx="11125200" cy="5918200"/>
            <a:chOff x="571500" y="736600"/>
            <a:chExt cx="11125200" cy="5918200"/>
          </a:xfrm>
        </p:grpSpPr>
        <p:sp>
          <p:nvSpPr>
            <p:cNvPr id="4" name="직사각형 3"/>
            <p:cNvSpPr/>
            <p:nvPr/>
          </p:nvSpPr>
          <p:spPr>
            <a:xfrm>
              <a:off x="571500" y="736600"/>
              <a:ext cx="11125200" cy="59182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1569700" y="812800"/>
              <a:ext cx="0" cy="550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98500" y="1146800"/>
              <a:ext cx="0" cy="14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1200" y="3013700"/>
              <a:ext cx="0" cy="324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89264" y="831272"/>
              <a:ext cx="10080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1200" y="6514442"/>
              <a:ext cx="867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89264" y="6514442"/>
              <a:ext cx="1836000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95300" y="80940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 과정 소개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3F58-6E24-4AF0-A008-36CF55C5256A}"/>
              </a:ext>
            </a:extLst>
          </p:cNvPr>
          <p:cNvSpPr txBox="1"/>
          <p:nvPr/>
        </p:nvSpPr>
        <p:spPr>
          <a:xfrm flipH="1">
            <a:off x="923173" y="999655"/>
            <a:ext cx="922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VPN</a:t>
            </a:r>
            <a:r>
              <a:rPr lang="ko-KR" altLang="en-US" dirty="0"/>
              <a:t> 및 내부 서버 설정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D6E6AA-A61D-4961-B958-BE314751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5" y="1941010"/>
            <a:ext cx="5173886" cy="33342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FF98CE-C778-49CB-9F6F-8EEADA5B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15" y="1977192"/>
            <a:ext cx="5232700" cy="3298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C0871-F7F2-4ACC-A7AE-A2C7967A81B7}"/>
              </a:ext>
            </a:extLst>
          </p:cNvPr>
          <p:cNvSpPr txBox="1"/>
          <p:nvPr/>
        </p:nvSpPr>
        <p:spPr>
          <a:xfrm>
            <a:off x="2635623" y="5530574"/>
            <a:ext cx="27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iptable</a:t>
            </a:r>
            <a:r>
              <a:rPr lang="ko-KR" altLang="en-US" sz="1400" b="1" dirty="0">
                <a:solidFill>
                  <a:srgbClr val="FF0000"/>
                </a:solidFill>
              </a:rPr>
              <a:t>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3867C-4561-4545-BC96-A97AE34ACB03}"/>
              </a:ext>
            </a:extLst>
          </p:cNvPr>
          <p:cNvSpPr txBox="1"/>
          <p:nvPr/>
        </p:nvSpPr>
        <p:spPr>
          <a:xfrm>
            <a:off x="7883950" y="5503380"/>
            <a:ext cx="27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VPN </a:t>
            </a:r>
            <a:r>
              <a:rPr lang="ko-KR" altLang="en-US" sz="1400" b="1" dirty="0">
                <a:solidFill>
                  <a:srgbClr val="FF0000"/>
                </a:solidFill>
              </a:rPr>
              <a:t>계정 생성</a:t>
            </a:r>
          </a:p>
        </p:txBody>
      </p:sp>
    </p:spTree>
    <p:extLst>
      <p:ext uri="{BB962C8B-B14F-4D97-AF65-F5344CB8AC3E}">
        <p14:creationId xmlns:p14="http://schemas.microsoft.com/office/powerpoint/2010/main" val="2842417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506</Words>
  <Application>Microsoft Office PowerPoint</Application>
  <PresentationFormat>와이드스크린</PresentationFormat>
  <Paragraphs>103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반 수환</cp:lastModifiedBy>
  <cp:revision>60</cp:revision>
  <dcterms:created xsi:type="dcterms:W3CDTF">2019-10-04T04:09:33Z</dcterms:created>
  <dcterms:modified xsi:type="dcterms:W3CDTF">2019-11-22T11:19:35Z</dcterms:modified>
</cp:coreProperties>
</file>